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7" r:id="rId4"/>
    <p:sldId id="260" r:id="rId5"/>
    <p:sldId id="268" r:id="rId6"/>
    <p:sldId id="262" r:id="rId7"/>
    <p:sldId id="263" r:id="rId8"/>
    <p:sldId id="264" r:id="rId9"/>
    <p:sldId id="266" r:id="rId10"/>
    <p:sldId id="276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CC00FF"/>
    <a:srgbClr val="FF505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6;&#1073;&#1097;&#1080;&#1081;_&#1074;&#1099;&#1087;&#1091;&#1089;&#1082;%202020%20&#1075;.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21\&#1052;&#1054;&#1053;&#1048;&#1058;&#1054;&#1056;&#1048;&#1053;&#1043;%20&#1087;&#1086;%20&#1089;&#1087;&#1077;&#1094;&#1080;&#1072;&#1083;&#1100;&#1085;&#1086;&#1089;&#1090;&#1103;&#108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157951376151122E-2"/>
          <c:y val="4.1322355737461805E-2"/>
          <c:w val="0.89342162663293301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/>
                      <a:t>484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/>
                      <a:t>401
</a:t>
                    </a:r>
                    <a:r>
                      <a:rPr lang="ru-RU" sz="1100" b="1"/>
                      <a:t>(82,85%)</a:t>
                    </a:r>
                  </a:p>
                </c:rich>
              </c:tx>
            </c:dLbl>
            <c:dLbl>
              <c:idx val="2"/>
              <c:layout>
                <c:manualLayout>
                  <c:x val="-3.511082094766870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283
</a:t>
                    </a:r>
                    <a:r>
                      <a:rPr lang="ru-RU" sz="1100" b="1"/>
                      <a:t>(58,47%)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98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17
</a:t>
                    </a:r>
                    <a:r>
                      <a:rPr lang="ru-RU" sz="1100" b="1"/>
                      <a:t>(3,51%)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73E-3"/>
                  <c:y val="5.0067866907520216E-3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101
</a:t>
                    </a:r>
                    <a:r>
                      <a:rPr lang="ru-RU" sz="1100" b="1"/>
                      <a:t>(20,87%)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="1"/>
                      <a:t>1
</a:t>
                    </a:r>
                    <a:r>
                      <a:rPr lang="ru-RU" sz="1100" b="1"/>
                      <a:t>(0,21%)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="1"/>
                      <a:t>2
</a:t>
                    </a:r>
                    <a:r>
                      <a:rPr lang="ru-RU" sz="1100" b="1"/>
                      <a:t>(0,41%)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="1"/>
                      <a:t>0
</a:t>
                    </a:r>
                    <a:r>
                      <a:rPr lang="ru-RU" sz="1100" b="1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="1"/>
                      <a:t>80
</a:t>
                    </a:r>
                    <a:r>
                      <a:rPr lang="ru-RU" sz="1100" b="1"/>
                      <a:t>(16,53%)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484</c:v>
                </c:pt>
                <c:pt idx="1">
                  <c:v>401</c:v>
                </c:pt>
                <c:pt idx="2">
                  <c:v>283</c:v>
                </c:pt>
                <c:pt idx="3">
                  <c:v>17</c:v>
                </c:pt>
                <c:pt idx="4">
                  <c:v>101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80</c:v>
                </c:pt>
              </c:numCache>
            </c:numRef>
          </c:val>
        </c:ser>
        <c:dLbls>
          <c:showVal val="1"/>
        </c:dLbls>
        <c:axId val="57462144"/>
        <c:axId val="57472128"/>
      </c:barChart>
      <c:catAx>
        <c:axId val="57462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57472128"/>
        <c:crosses val="autoZero"/>
        <c:lblAlgn val="ctr"/>
        <c:lblOffset val="100"/>
        <c:tickLblSkip val="1"/>
        <c:tickMarkSkip val="1"/>
      </c:catAx>
      <c:valAx>
        <c:axId val="5747212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574621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10876017093016448"/>
          <c:y val="0.13723983400170084"/>
          <c:w val="0.68002785271705213"/>
          <c:h val="0.4492525228335654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explosion val="29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explosion val="4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6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explosion val="9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explosion val="15"/>
          </c:dPt>
          <c:dLbls>
            <c:dLbl>
              <c:idx val="0"/>
              <c:layout>
                <c:manualLayout>
                  <c:x val="0.10919801691455247"/>
                  <c:y val="-0.14814831244685986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НКНХ 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188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(46,88%)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99E-2"/>
                  <c:y val="-0.1222465501671447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 err="1"/>
                      <a:t>Татнефть-Нефтехим</a:t>
                    </a:r>
                    <a:r>
                      <a:rPr lang="ru-RU" sz="1400" dirty="0"/>
                      <a:t> </a:t>
                    </a:r>
                    <a:endParaRPr lang="ru-RU" sz="1400" dirty="0" smtClean="0"/>
                  </a:p>
                  <a:p>
                    <a:pPr>
                      <a:defRPr sz="1400"/>
                    </a:pPr>
                    <a:r>
                      <a:rPr lang="ru-RU" sz="1400" dirty="0" smtClean="0"/>
                      <a:t>3</a:t>
                    </a:r>
                    <a:endParaRPr lang="ru-RU" sz="1400" dirty="0"/>
                  </a:p>
                  <a:p>
                    <a:pPr>
                      <a:defRPr sz="1400"/>
                    </a:pPr>
                    <a:r>
                      <a:rPr lang="ru-RU" sz="1400" dirty="0"/>
                      <a:t>(0,75%)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44"/>
                  <c:y val="8.1197737606742593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ТАИФ-НК 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36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(8,98%)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4.8370853284916443E-2"/>
                  <c:y val="8.6427647248319306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ТАНЕКО 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40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 (9,98%)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0.1108546019561176"/>
                  <c:y val="0.22293509086012187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Сфера обслуживания 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0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(0%)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6.3025662430740967E-2"/>
                  <c:y val="0.26421027877507158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Сфера образования и медицинских услуг 5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(1,25%)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21268118062961142"/>
                  <c:y val="8.4338185043624336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/>
                      <a:t>Городское и муниципальное управление 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2</a:t>
                    </a:r>
                  </a:p>
                  <a:p>
                    <a:pPr>
                      <a:defRPr sz="1400"/>
                    </a:pPr>
                    <a:r>
                      <a:rPr lang="ru-RU" sz="1400"/>
                      <a:t> (0,50%)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7"/>
              <c:layout>
                <c:manualLayout>
                  <c:x val="-8.1812246587456228E-2"/>
                  <c:y val="5.4166046145640398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Другие предприятия и организации </a:t>
                    </a:r>
                  </a:p>
                  <a:p>
                    <a:r>
                      <a:rPr lang="ru-RU" sz="1400"/>
                      <a:t>127</a:t>
                    </a:r>
                  </a:p>
                  <a:p>
                    <a:r>
                      <a:rPr lang="ru-RU" sz="1400"/>
                      <a:t>(31,67%)</a:t>
                    </a:r>
                  </a:p>
                </c:rich>
              </c:tx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Диаграмма!$A$37:$H$37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Диаграмма!$A$38:$H$38</c:f>
              <c:numCache>
                <c:formatCode>General</c:formatCode>
                <c:ptCount val="8"/>
                <c:pt idx="0" formatCode="#,##0">
                  <c:v>188</c:v>
                </c:pt>
                <c:pt idx="1">
                  <c:v>3</c:v>
                </c:pt>
                <c:pt idx="2">
                  <c:v>36</c:v>
                </c:pt>
                <c:pt idx="3">
                  <c:v>40</c:v>
                </c:pt>
                <c:pt idx="4">
                  <c:v>0</c:v>
                </c:pt>
                <c:pt idx="5">
                  <c:v>5</c:v>
                </c:pt>
                <c:pt idx="6">
                  <c:v>2</c:v>
                </c:pt>
                <c:pt idx="7" formatCode="#,##0">
                  <c:v>127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803439473244795E-2"/>
          <c:y val="1.9685058291033258E-2"/>
          <c:w val="0.92791671439624257"/>
          <c:h val="0.66535497023692269"/>
        </c:manualLayout>
      </c:layout>
      <c:bar3DChart>
        <c:barDir val="col"/>
        <c:grouping val="clustered"/>
        <c:ser>
          <c:idx val="2"/>
          <c:order val="0"/>
          <c:tx>
            <c:strRef>
              <c:f>сравнительная!$A$37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740979758455331E-3"/>
                  <c:y val="5.1425441136370414E-3"/>
                </c:manualLayout>
              </c:layout>
              <c:showVal val="1"/>
            </c:dLbl>
            <c:dLbl>
              <c:idx val="2"/>
              <c:layout>
                <c:manualLayout>
                  <c:x val="-5.2222541200104416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-3.4819595169106664E-3"/>
                  <c:y val="7.7334240374975641E-3"/>
                </c:manualLayout>
              </c:layout>
              <c:showVal val="1"/>
            </c:dLbl>
            <c:dLbl>
              <c:idx val="7"/>
              <c:layout>
                <c:manualLayout>
                  <c:x val="-1.0441767618598699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Диаграмма!$A$42:$H$42</c:f>
              <c:numCache>
                <c:formatCode>General</c:formatCode>
                <c:ptCount val="8"/>
                <c:pt idx="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  <c:pt idx="7">
                  <c:v>112</c:v>
                </c:pt>
              </c:numCache>
            </c:numRef>
          </c:val>
        </c:ser>
        <c:ser>
          <c:idx val="3"/>
          <c:order val="1"/>
          <c:tx>
            <c:strRef>
              <c:f>сравнительная!$B$37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075E-2"/>
                </c:manualLayout>
              </c:layout>
              <c:showVal val="1"/>
            </c:dLbl>
            <c:dLbl>
              <c:idx val="2"/>
              <c:layout>
                <c:manualLayout>
                  <c:x val="1.740979758455331E-3"/>
                  <c:y val="-2.5977883951499281E-3"/>
                </c:manualLayout>
              </c:layout>
              <c:showVal val="1"/>
            </c:dLbl>
            <c:dLbl>
              <c:idx val="3"/>
              <c:layout>
                <c:manualLayout>
                  <c:x val="-1.740979758455331E-3"/>
                  <c:y val="7.7346431794898226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7.7196070949187593E-3"/>
                </c:manualLayout>
              </c:layout>
              <c:showVal val="1"/>
            </c:dLbl>
            <c:dLbl>
              <c:idx val="5"/>
              <c:layout>
                <c:manualLayout>
                  <c:x val="3.4805892061995675E-3"/>
                  <c:y val="7.7254996145479501E-3"/>
                </c:manualLayout>
              </c:layout>
              <c:showVal val="1"/>
            </c:dLbl>
            <c:dLbl>
              <c:idx val="7"/>
              <c:layout>
                <c:manualLayout>
                  <c:x val="1.7361111111111138E-3"/>
                  <c:y val="-5.138086062941553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Диаграмма!$A$43:$H$43</c:f>
              <c:numCache>
                <c:formatCode>General</c:formatCode>
                <c:ptCount val="8"/>
                <c:pt idx="0">
                  <c:v>153</c:v>
                </c:pt>
                <c:pt idx="1">
                  <c:v>19</c:v>
                </c:pt>
                <c:pt idx="2">
                  <c:v>41</c:v>
                </c:pt>
                <c:pt idx="3">
                  <c:v>27</c:v>
                </c:pt>
                <c:pt idx="4">
                  <c:v>23</c:v>
                </c:pt>
                <c:pt idx="5">
                  <c:v>13</c:v>
                </c:pt>
                <c:pt idx="6">
                  <c:v>0</c:v>
                </c:pt>
                <c:pt idx="7">
                  <c:v>107</c:v>
                </c:pt>
              </c:numCache>
            </c:numRef>
          </c:val>
        </c:ser>
        <c:ser>
          <c:idx val="4"/>
          <c:order val="2"/>
          <c:tx>
            <c:strRef>
              <c:f>сравнительная!$C$37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7402946030997801E-3"/>
                  <c:y val="5.16103443385281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3.4805892061995675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0416666666666666E-2"/>
                  <c:y val="-1.0276172125883108E-2"/>
                </c:manualLayout>
              </c:layout>
              <c:showVal val="1"/>
            </c:dLbl>
            <c:dLbl>
              <c:idx val="7"/>
              <c:layout>
                <c:manualLayout>
                  <c:x val="3.5057141294838152E-3"/>
                  <c:y val="5.1263534254750035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Диаграмма!$A$44:$H$44</c:f>
              <c:numCache>
                <c:formatCode>General</c:formatCode>
                <c:ptCount val="8"/>
                <c:pt idx="0">
                  <c:v>158</c:v>
                </c:pt>
                <c:pt idx="1">
                  <c:v>23</c:v>
                </c:pt>
                <c:pt idx="2">
                  <c:v>28</c:v>
                </c:pt>
                <c:pt idx="3">
                  <c:v>39</c:v>
                </c:pt>
                <c:pt idx="4">
                  <c:v>24</c:v>
                </c:pt>
                <c:pt idx="5">
                  <c:v>25</c:v>
                </c:pt>
                <c:pt idx="6">
                  <c:v>2</c:v>
                </c:pt>
                <c:pt idx="7">
                  <c:v>139</c:v>
                </c:pt>
              </c:numCache>
            </c:numRef>
          </c:val>
        </c:ser>
        <c:ser>
          <c:idx val="0"/>
          <c:order val="3"/>
          <c:tx>
            <c:strRef>
              <c:f>сравнительная!$D$37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177814258494074E-2"/>
                  <c:y val="5.1587993402003735E-3"/>
                </c:manualLayout>
              </c:layout>
              <c:showVal val="1"/>
            </c:dLbl>
            <c:dLbl>
              <c:idx val="1"/>
              <c:layout>
                <c:manualLayout>
                  <c:x val="6.9604932570435773E-3"/>
                  <c:y val="5.1437632556292964E-3"/>
                </c:manualLayout>
              </c:layout>
              <c:showVal val="1"/>
            </c:dLbl>
            <c:dLbl>
              <c:idx val="2"/>
              <c:layout>
                <c:manualLayout>
                  <c:x val="5.2229392753659854E-3"/>
                  <c:y val="7.7242804725556934E-3"/>
                </c:manualLayout>
              </c:layout>
              <c:showVal val="1"/>
            </c:dLbl>
            <c:dLbl>
              <c:idx val="3"/>
              <c:layout>
                <c:manualLayout>
                  <c:x val="5.2334864391951732E-3"/>
                  <c:y val="2.5805733820844709E-3"/>
                </c:manualLayout>
              </c:layout>
              <c:showVal val="1"/>
            </c:dLbl>
            <c:dLbl>
              <c:idx val="4"/>
              <c:layout>
                <c:manualLayout>
                  <c:x val="6.9611784123991393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393E-3"/>
                  <c:y val="5.1459983492817421E-3"/>
                </c:manualLayout>
              </c:layout>
              <c:showVal val="1"/>
            </c:dLbl>
            <c:dLbl>
              <c:idx val="7"/>
              <c:layout>
                <c:manualLayout>
                  <c:x val="8.7057086614173232E-3"/>
                  <c:y val="2.5690430314707791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Диаграмма!$A$45:$H$45</c:f>
              <c:numCache>
                <c:formatCode>General</c:formatCode>
                <c:ptCount val="8"/>
                <c:pt idx="0" formatCode="#,##0">
                  <c:v>194</c:v>
                </c:pt>
                <c:pt idx="1">
                  <c:v>19</c:v>
                </c:pt>
                <c:pt idx="2">
                  <c:v>31</c:v>
                </c:pt>
                <c:pt idx="3">
                  <c:v>50</c:v>
                </c:pt>
                <c:pt idx="4">
                  <c:v>7</c:v>
                </c:pt>
                <c:pt idx="5">
                  <c:v>11</c:v>
                </c:pt>
                <c:pt idx="6">
                  <c:v>1</c:v>
                </c:pt>
                <c:pt idx="7" formatCode="#,##0">
                  <c:v>102</c:v>
                </c:pt>
              </c:numCache>
            </c:numRef>
          </c:val>
        </c:ser>
        <c:ser>
          <c:idx val="1"/>
          <c:order val="4"/>
          <c:tx>
            <c:strRef>
              <c:f>сравнительная!$E$37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2593230533683326E-2"/>
                  <c:y val="5.1562918797000553E-3"/>
                </c:manualLayout>
              </c:layout>
              <c:showVal val="1"/>
            </c:dLbl>
            <c:dLbl>
              <c:idx val="1"/>
              <c:layout>
                <c:manualLayout>
                  <c:x val="6.9611784123991393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7057209787033268E-3"/>
                  <c:y val="2.5782821232739487E-3"/>
                </c:manualLayout>
              </c:layout>
              <c:showVal val="1"/>
            </c:dLbl>
            <c:dLbl>
              <c:idx val="3"/>
              <c:layout>
                <c:manualLayout>
                  <c:x val="6.9639190338213934E-3"/>
                  <c:y val="2.5736087456370029E-3"/>
                </c:manualLayout>
              </c:layout>
              <c:showVal val="1"/>
            </c:dLbl>
            <c:dLbl>
              <c:idx val="4"/>
              <c:layout>
                <c:manualLayout>
                  <c:x val="6.9611784123991393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6.9611784123991393E-3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1.9143240634097603E-2"/>
                  <c:y val="2.580517216926415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сравнительная!$A$39:$H$39</c:f>
              <c:strCache>
                <c:ptCount val="8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Другие предприятия и организации</c:v>
                </c:pt>
              </c:strCache>
            </c:strRef>
          </c:cat>
          <c:val>
            <c:numRef>
              <c:f>Диаграмма!$A$46:$H$46</c:f>
              <c:numCache>
                <c:formatCode>General</c:formatCode>
                <c:ptCount val="8"/>
                <c:pt idx="0" formatCode="#,##0">
                  <c:v>188</c:v>
                </c:pt>
                <c:pt idx="1">
                  <c:v>3</c:v>
                </c:pt>
                <c:pt idx="2">
                  <c:v>36</c:v>
                </c:pt>
                <c:pt idx="3">
                  <c:v>40</c:v>
                </c:pt>
                <c:pt idx="4">
                  <c:v>0</c:v>
                </c:pt>
                <c:pt idx="5">
                  <c:v>5</c:v>
                </c:pt>
                <c:pt idx="6">
                  <c:v>2</c:v>
                </c:pt>
                <c:pt idx="7" formatCode="#,##0">
                  <c:v>127</c:v>
                </c:pt>
              </c:numCache>
            </c:numRef>
          </c:val>
        </c:ser>
        <c:dLbls>
          <c:showVal val="1"/>
        </c:dLbls>
        <c:shape val="box"/>
        <c:axId val="64341504"/>
        <c:axId val="64343040"/>
        <c:axId val="0"/>
      </c:bar3DChart>
      <c:catAx>
        <c:axId val="6434150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040000" vert="horz"/>
          <a:lstStyle/>
          <a:p>
            <a:pPr>
              <a:defRPr sz="1100" b="1">
                <a:solidFill>
                  <a:schemeClr val="tx1"/>
                </a:solidFill>
                <a:effectLst/>
              </a:defRPr>
            </a:pPr>
            <a:endParaRPr lang="ru-RU"/>
          </a:p>
        </c:txPr>
        <c:crossAx val="64343040"/>
        <c:crosses val="autoZero"/>
        <c:auto val="1"/>
        <c:lblAlgn val="ctr"/>
        <c:lblOffset val="100"/>
        <c:tickLblSkip val="1"/>
        <c:tickMarkSkip val="1"/>
      </c:catAx>
      <c:valAx>
        <c:axId val="64343040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4341504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t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66"/>
          <c:h val="0.47949526813880161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053991869800807E-4"/>
                  <c:y val="9.61666415901835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9359734729291441E-3"/>
                  <c:y val="2.4327532306869285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250
(89,9%)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186
(66,9%)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3
(1,1%)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61
(21,9%)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2
(0,7%)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>
                        <a:latin typeface="Times New Roman" pitchFamily="18" charset="0"/>
                        <a:cs typeface="Times New Roman" pitchFamily="18" charset="0"/>
                      </a:rPr>
                      <a:t>26
(9,4%)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278</c:v>
                </c:pt>
                <c:pt idx="1">
                  <c:v>250</c:v>
                </c:pt>
                <c:pt idx="2">
                  <c:v>186</c:v>
                </c:pt>
                <c:pt idx="3">
                  <c:v>3</c:v>
                </c:pt>
                <c:pt idx="4">
                  <c:v>61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26</c:v>
                </c:pt>
              </c:numCache>
            </c:numRef>
          </c:val>
        </c:ser>
        <c:dLbls>
          <c:showVal val="1"/>
        </c:dLbls>
        <c:axId val="58651776"/>
        <c:axId val="58653312"/>
      </c:barChart>
      <c:catAx>
        <c:axId val="58651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8653312"/>
        <c:crosses val="autoZero"/>
        <c:auto val="1"/>
        <c:lblAlgn val="ctr"/>
        <c:lblOffset val="100"/>
        <c:tickMarkSkip val="1"/>
      </c:catAx>
      <c:valAx>
        <c:axId val="58653312"/>
        <c:scaling>
          <c:orientation val="minMax"/>
          <c:max val="305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8651776"/>
        <c:crosses val="autoZero"/>
        <c:crossBetween val="between"/>
        <c:majorUnit val="5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982691922545826E-3"/>
                  <c:y val="-2.608520088835061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811E-3"/>
                  <c:y val="3.835005574136014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58
(96,7%)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39
(65,0%)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6
(10,0%)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13
(21,7%)</a:t>
                    </a:r>
                  </a:p>
                </c:rich>
              </c:tx>
            </c:dLbl>
            <c:dLbl>
              <c:idx val="5"/>
              <c:layout>
                <c:manualLayout>
                  <c:x val="8.2486375949994226E-3"/>
                  <c:y val="1.96209587513935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60</c:v>
                </c:pt>
                <c:pt idx="1">
                  <c:v>58</c:v>
                </c:pt>
                <c:pt idx="2">
                  <c:v>39</c:v>
                </c:pt>
                <c:pt idx="3">
                  <c:v>6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</c:ser>
        <c:dLbls>
          <c:showVal val="1"/>
        </c:dLbls>
        <c:axId val="58775040"/>
        <c:axId val="58776576"/>
      </c:barChart>
      <c:catAx>
        <c:axId val="58775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58776576"/>
        <c:crosses val="autoZero"/>
        <c:auto val="1"/>
        <c:lblAlgn val="ctr"/>
        <c:lblOffset val="100"/>
        <c:tickLblSkip val="1"/>
        <c:tickMarkSkip val="1"/>
      </c:catAx>
      <c:valAx>
        <c:axId val="58776576"/>
        <c:scaling>
          <c:orientation val="minMax"/>
          <c:max val="8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58775040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954054380516343E-2"/>
          <c:y val="5.0505216570708944E-2"/>
          <c:w val="0.9014693508200472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1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7482460918800256E-3"/>
                  <c:y val="6.5219120337230662E-4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93
(63,7%)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58
(39,7%)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8
(5,5%)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27
(18,5%)</a:t>
                    </a:r>
                  </a:p>
                </c:rich>
              </c:tx>
            </c:dLbl>
            <c:dLbl>
              <c:idx val="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/>
                      <a:t>1
(0,7%)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900" baseline="0"/>
                      <a:t>52
(35,6%)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146</c:v>
                </c:pt>
                <c:pt idx="1">
                  <c:v>93</c:v>
                </c:pt>
                <c:pt idx="2">
                  <c:v>58</c:v>
                </c:pt>
                <c:pt idx="3">
                  <c:v>8</c:v>
                </c:pt>
                <c:pt idx="4">
                  <c:v>27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52</c:v>
                </c:pt>
              </c:numCache>
            </c:numRef>
          </c:val>
        </c:ser>
        <c:dLbls>
          <c:showVal val="1"/>
        </c:dLbls>
        <c:axId val="58705792"/>
        <c:axId val="58707328"/>
      </c:barChart>
      <c:catAx>
        <c:axId val="58705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58707328"/>
        <c:crosses val="autoZero"/>
        <c:auto val="1"/>
        <c:lblAlgn val="ctr"/>
        <c:lblOffset val="100"/>
        <c:tickLblSkip val="1"/>
        <c:tickMarkSkip val="1"/>
      </c:catAx>
      <c:valAx>
        <c:axId val="58707328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58705792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208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179</a:t>
                    </a:r>
                    <a:r>
                      <a:rPr lang="ru-RU"/>
                      <a:t>
</a:t>
                    </a:r>
                    <a:r>
                      <a:rPr lang="ru-RU" sz="1100"/>
                      <a:t>(</a:t>
                    </a:r>
                    <a:r>
                      <a:rPr lang="en-US" sz="1100"/>
                      <a:t>86</a:t>
                    </a:r>
                    <a:r>
                      <a:rPr lang="ru-RU" sz="1100"/>
                      <a:t>,</a:t>
                    </a:r>
                    <a:r>
                      <a:rPr lang="en-US" sz="1100"/>
                      <a:t>1</a:t>
                    </a:r>
                    <a:r>
                      <a:rPr lang="ru-RU" sz="1100"/>
                      <a:t>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130
</a:t>
                    </a:r>
                    <a:r>
                      <a:rPr lang="ru-RU" sz="1100"/>
                      <a:t>(62,5%)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14
</a:t>
                    </a:r>
                    <a:r>
                      <a:rPr lang="ru-RU" sz="1100"/>
                      <a:t>(6,7%)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923E-3"/>
                  <c:y val="-1.81501047652393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35
</a:t>
                    </a:r>
                    <a:r>
                      <a:rPr lang="ru-RU" sz="1100"/>
                      <a:t>(16,8%)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</a:t>
                    </a:r>
                    <a:r>
                      <a:rPr lang="ru-RU" sz="1100"/>
                      <a:t>(1,0%)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27
</a:t>
                    </a:r>
                    <a:r>
                      <a:rPr lang="ru-RU" sz="1100"/>
                      <a:t>(13,0%)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208</c:v>
                </c:pt>
                <c:pt idx="1">
                  <c:v>179</c:v>
                </c:pt>
                <c:pt idx="2">
                  <c:v>130</c:v>
                </c:pt>
                <c:pt idx="3">
                  <c:v>14</c:v>
                </c:pt>
                <c:pt idx="4">
                  <c:v>35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27</c:v>
                </c:pt>
              </c:numCache>
            </c:numRef>
          </c:val>
        </c:ser>
        <c:dLbls>
          <c:showVal val="1"/>
        </c:dLbls>
        <c:axId val="60288000"/>
        <c:axId val="60289792"/>
      </c:barChart>
      <c:catAx>
        <c:axId val="60288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0289792"/>
        <c:crosses val="autoZero"/>
        <c:auto val="1"/>
        <c:lblAlgn val="ctr"/>
        <c:lblOffset val="100"/>
        <c:tickLblSkip val="1"/>
        <c:tickMarkSkip val="1"/>
      </c:catAx>
      <c:valAx>
        <c:axId val="6028979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0288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-2.683160386697944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89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63
</a:t>
                    </a:r>
                    <a:r>
                      <a:rPr lang="ru-RU" sz="1100"/>
                      <a:t>(90%)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36
</a:t>
                    </a:r>
                    <a:r>
                      <a:rPr lang="ru-RU" sz="1100"/>
                      <a:t>(51,4%)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
</a:t>
                    </a:r>
                    <a:r>
                      <a:rPr lang="ru-RU" sz="1100"/>
                      <a:t>(4,3%)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24
</a:t>
                    </a:r>
                    <a:r>
                      <a:rPr lang="ru-RU" sz="1100"/>
                      <a:t>(34,3%)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</a:t>
                    </a:r>
                    <a:r>
                      <a:rPr lang="ru-RU" sz="1100"/>
                      <a:t>(1,4%)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</a:t>
                    </a:r>
                    <a:r>
                      <a:rPr lang="ru-RU" sz="1100"/>
                      <a:t>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6
</a:t>
                    </a:r>
                    <a:r>
                      <a:rPr lang="ru-RU" sz="1100"/>
                      <a:t>(8,6%)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'мех фак. 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'мех фак. '!$A$42:$I$42</c:f>
              <c:numCache>
                <c:formatCode>General</c:formatCode>
                <c:ptCount val="9"/>
                <c:pt idx="0">
                  <c:v>70</c:v>
                </c:pt>
                <c:pt idx="1">
                  <c:v>63</c:v>
                </c:pt>
                <c:pt idx="2" formatCode="@">
                  <c:v>0</c:v>
                </c:pt>
                <c:pt idx="3" formatCode="@">
                  <c:v>0</c:v>
                </c:pt>
                <c:pt idx="4">
                  <c:v>24</c:v>
                </c:pt>
                <c:pt idx="5" formatCode="@">
                  <c:v>1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6</c:v>
                </c:pt>
              </c:numCache>
            </c:numRef>
          </c:val>
        </c:ser>
        <c:dLbls>
          <c:showVal val="1"/>
        </c:dLbls>
        <c:axId val="62599168"/>
        <c:axId val="62600704"/>
      </c:barChart>
      <c:catAx>
        <c:axId val="62599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2600704"/>
        <c:crosses val="autoZero"/>
        <c:auto val="1"/>
        <c:lblAlgn val="ctr"/>
        <c:lblOffset val="100"/>
        <c:tickLblSkip val="1"/>
        <c:tickMarkSkip val="1"/>
      </c:catAx>
      <c:valAx>
        <c:axId val="62600704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2599168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479749841490623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30" b="1"/>
                      <a:t>155
(84,2%)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30" b="1"/>
                      <a:t>113
(61,4%)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30" b="1"/>
                      <a:t>42
(22,8%)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430" b="1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430" b="1"/>
                      <a:t>29
(15,8%)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ФИТ!$A$30:$I$30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ФИТ!$A$31:$I$31</c:f>
              <c:numCache>
                <c:formatCode>General</c:formatCode>
                <c:ptCount val="9"/>
                <c:pt idx="0">
                  <c:v>184</c:v>
                </c:pt>
                <c:pt idx="1">
                  <c:v>155</c:v>
                </c:pt>
                <c:pt idx="2">
                  <c:v>113</c:v>
                </c:pt>
                <c:pt idx="3">
                  <c:v>0</c:v>
                </c:pt>
                <c:pt idx="4">
                  <c:v>42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29</c:v>
                </c:pt>
              </c:numCache>
            </c:numRef>
          </c:val>
        </c:ser>
        <c:dLbls>
          <c:showVal val="1"/>
        </c:dLbls>
        <c:axId val="62657664"/>
        <c:axId val="62659200"/>
      </c:barChart>
      <c:catAx>
        <c:axId val="62657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2659200"/>
        <c:crosses val="autoZero"/>
        <c:auto val="1"/>
        <c:lblAlgn val="ctr"/>
        <c:lblOffset val="100"/>
        <c:tickLblSkip val="1"/>
        <c:tickMarkSkip val="1"/>
      </c:catAx>
      <c:valAx>
        <c:axId val="62659200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2657664"/>
        <c:crosses val="autoZero"/>
        <c:crossBetween val="between"/>
        <c:majorUnit val="25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911E-3"/>
                  <c:y val="4.346016746900954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 </a:t>
                    </a:r>
                  </a:p>
                  <a:p>
                    <a:r>
                      <a:rPr lang="ru-RU"/>
                      <a:t>(18,2%)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
(18,2%)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18
(81,8%)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ПФ!$A$30:$I$30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Самозанятые</c:v>
                </c:pt>
              </c:strCache>
            </c:strRef>
          </c:cat>
          <c:val>
            <c:numRef>
              <c:f>ПФ!$A$31:$I$31</c:f>
              <c:numCache>
                <c:formatCode>General</c:formatCode>
                <c:ptCount val="9"/>
                <c:pt idx="0">
                  <c:v>22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62728448"/>
        <c:axId val="62742528"/>
      </c:barChart>
      <c:catAx>
        <c:axId val="627284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62742528"/>
        <c:crosses val="autoZero"/>
        <c:auto val="1"/>
        <c:lblAlgn val="ctr"/>
        <c:lblOffset val="100"/>
        <c:tickLblSkip val="1"/>
        <c:tickMarkSkip val="1"/>
      </c:catAx>
      <c:valAx>
        <c:axId val="62742528"/>
        <c:scaling>
          <c:orientation val="minMax"/>
          <c:max val="6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62728448"/>
        <c:crosses val="autoZero"/>
        <c:crossBetween val="between"/>
        <c:majorUnit val="1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3.1464997915134369E-3"/>
                  <c:y val="-1.1543983212321487E-2"/>
                </c:manualLayout>
              </c:layout>
              <c:showVal val="1"/>
            </c:dLbl>
            <c:dLbl>
              <c:idx val="1"/>
              <c:layout>
                <c:manualLayout>
                  <c:x val="1.258599916605368E-2"/>
                  <c:y val="-2.3087966424642993E-3"/>
                </c:manualLayout>
              </c:layout>
              <c:showVal val="1"/>
            </c:dLbl>
            <c:dLbl>
              <c:idx val="2"/>
              <c:layout>
                <c:manualLayout>
                  <c:x val="4.7197496872701406E-3"/>
                  <c:y val="-1.1543983212321487E-2"/>
                </c:manualLayout>
              </c:layout>
              <c:showVal val="1"/>
            </c:dLbl>
            <c:dLbl>
              <c:idx val="4"/>
              <c:layout>
                <c:manualLayout>
                  <c:x val="1.4159249061810384E-2"/>
                  <c:y val="-3.463194963696449E-2"/>
                </c:manualLayout>
              </c:layout>
              <c:showVal val="1"/>
            </c:dLbl>
            <c:dLbl>
              <c:idx val="6"/>
              <c:layout>
                <c:manualLayout>
                  <c:x val="6.2929995830268417E-3"/>
                  <c:y val="-3.0014356352035847E-2"/>
                </c:manualLayout>
              </c:layout>
              <c:showVal val="1"/>
            </c:dLbl>
            <c:dLbl>
              <c:idx val="8"/>
              <c:layout>
                <c:manualLayout>
                  <c:x val="7.866249478783555E-3"/>
                  <c:y val="-3.463194963696449E-2"/>
                </c:manualLayout>
              </c:layout>
              <c:showVal val="1"/>
            </c:dLbl>
            <c:dLbl>
              <c:idx val="10"/>
              <c:layout>
                <c:manualLayout>
                  <c:x val="7.866249478783555E-3"/>
                  <c:y val="-4.155833956435729E-2"/>
                </c:manualLayout>
              </c:layout>
              <c:showVal val="1"/>
            </c:dLbl>
            <c:dLbl>
              <c:idx val="12"/>
              <c:layout>
                <c:manualLayout>
                  <c:x val="1.8878998749080521E-2"/>
                  <c:y val="-6.9263899273928958E-3"/>
                </c:manualLayout>
              </c:layout>
              <c:showVal val="1"/>
            </c:dLbl>
            <c:spPr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  <c:showVal val="1"/>
          </c:dLbls>
          <c:cat>
            <c:strRef>
              <c:f>спец_труд!$A$37:$P$37</c:f>
              <c:strCache>
                <c:ptCount val="16"/>
                <c:pt idx="0">
                  <c:v>АТПП</c:v>
                </c:pt>
                <c:pt idx="1">
                  <c:v>ПиТГПН (маг)</c:v>
                </c:pt>
                <c:pt idx="2">
                  <c:v>ЭОП</c:v>
                </c:pt>
                <c:pt idx="3">
                  <c:v>РиСВХП (маг)</c:v>
                </c:pt>
                <c:pt idx="4">
                  <c:v>ХТОВ</c:v>
                </c:pt>
                <c:pt idx="5">
                  <c:v>ЭС</c:v>
                </c:pt>
                <c:pt idx="6">
                  <c:v>АТПП (маг)</c:v>
                </c:pt>
                <c:pt idx="7">
                  <c:v>ТиПП</c:v>
                </c:pt>
                <c:pt idx="8">
                  <c:v>МАХП</c:v>
                </c:pt>
                <c:pt idx="9">
                  <c:v>ТМО (маг)</c:v>
                </c:pt>
                <c:pt idx="10">
                  <c:v>ИВТ (маг)</c:v>
                </c:pt>
                <c:pt idx="11">
                  <c:v>ОНГП</c:v>
                </c:pt>
                <c:pt idx="12">
                  <c:v>ИВТ</c:v>
                </c:pt>
                <c:pt idx="13">
                  <c:v>ТБ</c:v>
                </c:pt>
                <c:pt idx="14">
                  <c:v>УТС</c:v>
                </c:pt>
                <c:pt idx="15">
                  <c:v>ТФНТ</c:v>
                </c:pt>
              </c:strCache>
            </c:strRef>
          </c:cat>
          <c:val>
            <c:numRef>
              <c:f>спец_труд!$A$38:$P$38</c:f>
              <c:numCache>
                <c:formatCode>0.0%</c:formatCode>
                <c:ptCount val="16"/>
                <c:pt idx="0">
                  <c:v>0.92900000000000005</c:v>
                </c:pt>
                <c:pt idx="1">
                  <c:v>0.92600000000000005</c:v>
                </c:pt>
                <c:pt idx="2">
                  <c:v>0.75000000000000044</c:v>
                </c:pt>
                <c:pt idx="3">
                  <c:v>0.72000000000000042</c:v>
                </c:pt>
                <c:pt idx="4">
                  <c:v>0.67900000000000071</c:v>
                </c:pt>
                <c:pt idx="5">
                  <c:v>0.67600000000000071</c:v>
                </c:pt>
                <c:pt idx="6">
                  <c:v>0.6670000000000007</c:v>
                </c:pt>
                <c:pt idx="7">
                  <c:v>0.62500000000000044</c:v>
                </c:pt>
                <c:pt idx="8">
                  <c:v>0.62500000000000044</c:v>
                </c:pt>
                <c:pt idx="9">
                  <c:v>0.62500000000000044</c:v>
                </c:pt>
                <c:pt idx="10">
                  <c:v>0.61500000000000044</c:v>
                </c:pt>
                <c:pt idx="11">
                  <c:v>0.60000000000000042</c:v>
                </c:pt>
                <c:pt idx="12">
                  <c:v>0.59099999999999997</c:v>
                </c:pt>
                <c:pt idx="13">
                  <c:v>0.46700000000000008</c:v>
                </c:pt>
                <c:pt idx="14">
                  <c:v>0.3530000000000002</c:v>
                </c:pt>
                <c:pt idx="15" formatCode="0.00%">
                  <c:v>0.2</c:v>
                </c:pt>
              </c:numCache>
            </c:numRef>
          </c:val>
        </c:ser>
        <c:shape val="box"/>
        <c:axId val="62775296"/>
        <c:axId val="62776832"/>
        <c:axId val="0"/>
      </c:bar3DChart>
      <c:catAx>
        <c:axId val="6277529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776832"/>
        <c:crosses val="autoZero"/>
        <c:auto val="1"/>
        <c:lblAlgn val="ctr"/>
        <c:lblOffset val="100"/>
      </c:catAx>
      <c:valAx>
        <c:axId val="62776832"/>
        <c:scaling>
          <c:orientation val="minMax"/>
        </c:scaling>
        <c:axPos val="l"/>
        <c:majorGridlines>
          <c:spPr>
            <a:effectLst>
              <a:innerShdw blurRad="114300">
                <a:prstClr val="black"/>
              </a:innerShdw>
            </a:effectLst>
          </c:spPr>
        </c:majorGridlines>
        <c:numFmt formatCode="0.0%" sourceLinked="1"/>
        <c:tickLblPos val="nextTo"/>
        <c:crossAx val="6277529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22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выпускников</a:t>
            </a:r>
          </a:p>
          <a:p>
            <a:pPr algn="ctr"/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01.07.2021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НХТИ\Downloads\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381240" cy="1857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 показателями трудоустройства по специальности (профилю подготовки)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1357298"/>
          <a:ext cx="8072462" cy="550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071538" y="1062037"/>
          <a:ext cx="7858180" cy="579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071538" y="1071546"/>
          <a:ext cx="8072462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0115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решений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357298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Принять к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сведению информацию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трудоустройстве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выпускников.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Заведующим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выпускающими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кафедрами подать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заявки в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учебно-организационный отдел на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новых и продление действующих договоров на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практическую подготовку. 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  31.08.2021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Учебно-организационному отделу обеспечить своевременное заключение договоров на практическую подготовку обучающихся в соответствии с заявкой.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на 2020/21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32560" y="1850064"/>
            <a:ext cx="7406640" cy="20075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792480"/>
          <a:ext cx="8072462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62"/>
              </a:tblGrid>
              <a:tr h="6000768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ПАО «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Нижнекамскнефтехим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договор №4600057259 от 01.03.2021 (Срок до 31.08.2022 г).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«ТАНЕКО», договор №202/13.01-09/18 от 27.08.2018 (Срок до 31.08.2023 г).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«Нижнекамский завод грузовых шин», договор №07/2020/342 от 19.08.2020 (Срок до 31.08.2021 г.)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КПНУ АО «ТАТЭМ», договор №117 от 09.11.2018 (Срок до 31.08.2022 г.)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ПАО «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Нижнекамскшина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договор №01/2020/400 от 21.08.2020 (Срок до 31.08.2021 г.)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АО «ТГК-16» Нижнекамская ТЭЦ (ПТК-1)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МУП «ГЭТ», договор №002 от 13.04.2021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«УАТ-НКНХ», договор №001 от 13.04.2021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ФКУ ИК-4 УФСИН России по РТ, договор №125-юр от 13.04.2021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УСК «Нефтехимик» ПАО «НКНХ», договор №16/04/21 от 07.04.2021 (Срок до31.05.2021)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«Умные машины», договор №003 от 27.04.2021 (Срок до 31.08.2026)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«Камский завод полимерных материалов», договор №004 от 28.04.2021 (Срок до 06.07.2021)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 им. С.П. Горбунова-филиал ПАО “Туполев”, договор №005 от 28.04.2021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ГАУЗ «НЦРМБ», договор №006 от 28.04.2021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«ТАИФ - Смазочные материалы», договор №007 от 29.04.2021 (Срок до 05.07.2021)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</a:t>
                      </a:r>
                      <a:r>
                        <a:rPr kumimoji="0" lang="ru-RU" sz="1400" b="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Техноформ</a:t>
                      </a: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договор №008 от 29.04.2021 (Срок до 05.07.2021)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«Сервис-НПО», договор №009 от 30.04.2021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 «Нефтехимик» ПАО «НКНХ», договор №014 от 12.05.2021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«УОП «</a:t>
                      </a:r>
                      <a:r>
                        <a:rPr kumimoji="0" lang="ru-RU" sz="1400" b="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Нефтехим</a:t>
                      </a: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договор №015 от 12.05.2021 (Срок до 05.07.2021)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«Нижнекамский Механический Завод», договор №013 от 11.05.2021 (Срок до 24.05.2021)</a:t>
                      </a:r>
                    </a:p>
                    <a:p>
                      <a:pPr marL="717550" lvl="0" indent="-358775">
                        <a:buFont typeface="+mj-lt"/>
                        <a:buAutoNum type="arabicPeriod"/>
                      </a:pP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</a:t>
                      </a:r>
                      <a:r>
                        <a:rPr kumimoji="0" lang="ru-RU" sz="1400" b="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ТАИФ-Смазочные</a:t>
                      </a:r>
                      <a:r>
                        <a:rPr kumimoji="0"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материалы», договор №007 от 29.04.2021 (Срок до 05.07.2021)</a:t>
                      </a:r>
                    </a:p>
                    <a:p>
                      <a:pPr marL="985838" indent="-268288">
                        <a:buFont typeface="+mj-lt"/>
                        <a:buNone/>
                        <a:tabLst>
                          <a:tab pos="985838" algn="l"/>
                        </a:tabLst>
                      </a:pPr>
                      <a:r>
                        <a:rPr kumimoji="0" lang="ru-RU" sz="1400" b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стадии подписания:</a:t>
                      </a:r>
                    </a:p>
                    <a:p>
                      <a:pPr marL="985838" marR="0" lvl="0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985838" algn="l"/>
                        </a:tabLst>
                        <a:defRPr/>
                      </a:pPr>
                      <a:r>
                        <a:rPr kumimoji="0" lang="ru-RU" sz="1400" b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«ТАИФ-НК»</a:t>
                      </a:r>
                    </a:p>
                    <a:p>
                      <a:pPr marL="985838" lvl="0" indent="-268288">
                        <a:buFont typeface="+mj-lt"/>
                        <a:buAutoNum type="arabicPeriod"/>
                        <a:tabLst>
                          <a:tab pos="985838" algn="l"/>
                        </a:tabLst>
                      </a:pPr>
                      <a:r>
                        <a:rPr kumimoji="0" lang="ru-RU" sz="1400" b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МУП «</a:t>
                      </a:r>
                      <a:r>
                        <a:rPr kumimoji="0" lang="ru-RU" sz="1400" b="0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Горэлектротранспорт</a:t>
                      </a:r>
                      <a:r>
                        <a:rPr kumimoji="0" lang="ru-RU" sz="1400" b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985838" lvl="0" indent="-268288">
                        <a:buFont typeface="+mj-lt"/>
                        <a:buAutoNum type="arabicPeriod"/>
                        <a:tabLst>
                          <a:tab pos="985838" algn="l"/>
                        </a:tabLst>
                      </a:pPr>
                      <a:r>
                        <a:rPr kumimoji="0" lang="ru-RU" sz="1400" b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</a:t>
                      </a:r>
                      <a:r>
                        <a:rPr kumimoji="0" lang="ru-RU" sz="1400" b="0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КамМонтажСтрой</a:t>
                      </a:r>
                      <a:r>
                        <a:rPr kumimoji="0" lang="ru-RU" sz="1400" b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858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Количество студентов, участвующих в ФЭП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099" y="785794"/>
          <a:ext cx="8143901" cy="6072206"/>
        </p:xfrm>
        <a:graphic>
          <a:graphicData uri="http://schemas.openxmlformats.org/drawingml/2006/table">
            <a:tbl>
              <a:tblPr/>
              <a:tblGrid>
                <a:gridCol w="924033"/>
                <a:gridCol w="3653032"/>
                <a:gridCol w="887511"/>
                <a:gridCol w="887511"/>
                <a:gridCol w="164413"/>
                <a:gridCol w="1627401"/>
              </a:tblGrid>
              <a:tr h="4392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927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2020/21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Автоматизированные системы обработки информации и управления)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64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 и электротехника (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- Электроснабжение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658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  <a:p>
                      <a:endParaRPr lang="ru-RU" sz="1400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  - Химическая технология органических веществ)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НХС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878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 ресурсосберегающие процессы в химической технологии, нефтехимии и биотехнологии (профиль – Машины и аппараты химических производств)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49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78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Действующий договор по программе ФЭП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4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468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600039131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16.04.2018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Бессрочный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468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«ТАИФ-НК»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стадии подписания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71538" y="994149"/>
          <a:ext cx="7903399" cy="586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857628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3"/>
          <p:cNvGraphicFramePr>
            <a:graphicFrameLocks/>
          </p:cNvGraphicFramePr>
          <p:nvPr/>
        </p:nvGraphicFramePr>
        <p:xfrm>
          <a:off x="2928926" y="4071943"/>
          <a:ext cx="4643470" cy="257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000628" y="1214422"/>
          <a:ext cx="400052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"/>
          <p:cNvGraphicFramePr>
            <a:graphicFrameLocks/>
          </p:cNvGraphicFramePr>
          <p:nvPr/>
        </p:nvGraphicFramePr>
        <p:xfrm>
          <a:off x="1071538" y="1214422"/>
          <a:ext cx="385765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357298"/>
          <a:ext cx="7862912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информационных технологий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подготовительного факультета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142976" y="1214422"/>
          <a:ext cx="779147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2458</TotalTime>
  <Words>718</Words>
  <Application>Microsoft Office PowerPoint</Application>
  <PresentationFormat>Экран (4:3)</PresentationFormat>
  <Paragraphs>225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  ПЕРЕЧЕНЬ ДОГОВОРОВ на производственную и преддипломную практику  на 2020/21 учебный год  </vt:lpstr>
      <vt:lpstr>Количество студентов, участвующих в ФЭП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информационных технологий</vt:lpstr>
      <vt:lpstr>Диаграмма трудоустройства выпускников                                                                                                      подготовительного факультета</vt:lpstr>
      <vt:lpstr>Рейтинг в соответствии  с показателями трудоустройства по специальности (профилю подготовки)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  <vt:lpstr>Проект решений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348</cp:revision>
  <dcterms:created xsi:type="dcterms:W3CDTF">2012-04-18T08:11:23Z</dcterms:created>
  <dcterms:modified xsi:type="dcterms:W3CDTF">2021-07-01T10:20:24Z</dcterms:modified>
</cp:coreProperties>
</file>